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C30F-571A-46C2-97FD-38FD6AEF9382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DF4D-C859-4040-8E94-3E67A175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48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C30F-571A-46C2-97FD-38FD6AEF9382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DF4D-C859-4040-8E94-3E67A175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323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C30F-571A-46C2-97FD-38FD6AEF9382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DF4D-C859-4040-8E94-3E67A175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45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C30F-571A-46C2-97FD-38FD6AEF9382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DF4D-C859-4040-8E94-3E67A175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223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C30F-571A-46C2-97FD-38FD6AEF9382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DF4D-C859-4040-8E94-3E67A175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917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C30F-571A-46C2-97FD-38FD6AEF9382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DF4D-C859-4040-8E94-3E67A175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089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C30F-571A-46C2-97FD-38FD6AEF9382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DF4D-C859-4040-8E94-3E67A175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93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C30F-571A-46C2-97FD-38FD6AEF9382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DF4D-C859-4040-8E94-3E67A175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26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C30F-571A-46C2-97FD-38FD6AEF9382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DF4D-C859-4040-8E94-3E67A175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299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C30F-571A-46C2-97FD-38FD6AEF9382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DF4D-C859-4040-8E94-3E67A175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845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C30F-571A-46C2-97FD-38FD6AEF9382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DF4D-C859-4040-8E94-3E67A175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802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2C30F-571A-46C2-97FD-38FD6AEF9382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EDF4D-C859-4040-8E94-3E67A175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308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8600" y="4495800"/>
            <a:ext cx="8610600" cy="1752600"/>
          </a:xfrm>
        </p:spPr>
        <p:txBody>
          <a:bodyPr>
            <a:noAutofit/>
          </a:bodyPr>
          <a:lstStyle/>
          <a:p>
            <a:r>
              <a:rPr kumimoji="1" lang="en-US" altLang="ja-JP" sz="2400" b="1" dirty="0" smtClean="0">
                <a:solidFill>
                  <a:schemeClr val="tx1"/>
                </a:solidFill>
                <a:latin typeface="Arial   "/>
              </a:rPr>
              <a:t>Japan International Cooperation Agency (JICA)</a:t>
            </a:r>
          </a:p>
          <a:p>
            <a:r>
              <a:rPr kumimoji="1" lang="en-US" altLang="ja-JP" sz="2400" b="1" dirty="0" smtClean="0">
                <a:solidFill>
                  <a:schemeClr val="tx1"/>
                </a:solidFill>
                <a:latin typeface="Arial   "/>
              </a:rPr>
              <a:t>Myanmar Office</a:t>
            </a:r>
          </a:p>
          <a:p>
            <a:endParaRPr kumimoji="1" lang="en-US" altLang="ja-JP" sz="2400" b="1" dirty="0" smtClean="0">
              <a:solidFill>
                <a:schemeClr val="tx1"/>
              </a:solidFill>
              <a:latin typeface="Arial   "/>
            </a:endParaRPr>
          </a:p>
          <a:p>
            <a:r>
              <a:rPr kumimoji="1" lang="en-US" altLang="ja-JP" sz="2400" b="1" dirty="0" smtClean="0">
                <a:solidFill>
                  <a:schemeClr val="tx1"/>
                </a:solidFill>
                <a:latin typeface="Arial   "/>
              </a:rPr>
              <a:t>January 29</a:t>
            </a:r>
            <a:r>
              <a:rPr kumimoji="1" lang="en-US" altLang="ja-JP" sz="2400" b="1" baseline="30000" dirty="0" smtClean="0">
                <a:solidFill>
                  <a:schemeClr val="tx1"/>
                </a:solidFill>
                <a:latin typeface="Arial   "/>
              </a:rPr>
              <a:t>th</a:t>
            </a:r>
            <a:r>
              <a:rPr kumimoji="1" lang="en-US" altLang="ja-JP" sz="2400" b="1" dirty="0" smtClean="0">
                <a:solidFill>
                  <a:schemeClr val="tx1"/>
                </a:solidFill>
                <a:latin typeface="Arial   "/>
              </a:rPr>
              <a:t>, 2015</a:t>
            </a:r>
          </a:p>
          <a:p>
            <a:endParaRPr kumimoji="1" lang="ja-JP" altLang="en-US" sz="2400" b="1" dirty="0">
              <a:solidFill>
                <a:schemeClr val="tx1"/>
              </a:solidFill>
              <a:latin typeface="Arial   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5" t="15973" r="11290" b="7155"/>
          <a:stretch>
            <a:fillRect/>
          </a:stretch>
        </p:blipFill>
        <p:spPr bwMode="auto">
          <a:xfrm>
            <a:off x="3657600" y="285750"/>
            <a:ext cx="17526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38112" y="2057400"/>
            <a:ext cx="8791575" cy="15696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28" tIns="45714" rIns="91428" bIns="45714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200" b="1" dirty="0" smtClean="0">
                <a:latin typeface="Arial" pitchFamily="34" charset="0"/>
                <a:cs typeface="Arial" pitchFamily="34" charset="0"/>
              </a:rPr>
              <a:t>Outline of JICA’s Assistance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200" b="1" dirty="0" smtClean="0">
                <a:latin typeface="Arial" pitchFamily="34" charset="0"/>
                <a:cs typeface="Arial" pitchFamily="34" charset="0"/>
              </a:rPr>
              <a:t>prepared for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200" b="1" dirty="0">
                <a:latin typeface="Arial" pitchFamily="34" charset="0"/>
                <a:cs typeface="Arial" pitchFamily="34" charset="0"/>
              </a:rPr>
              <a:t>NEP Workshop on Off-Grid </a:t>
            </a:r>
            <a:r>
              <a:rPr lang="en-US" altLang="ja-JP" sz="3200" b="1" dirty="0" smtClean="0">
                <a:latin typeface="Arial" pitchFamily="34" charset="0"/>
                <a:cs typeface="Arial" pitchFamily="34" charset="0"/>
              </a:rPr>
              <a:t>Electrification </a:t>
            </a:r>
          </a:p>
        </p:txBody>
      </p:sp>
    </p:spTree>
    <p:extLst>
      <p:ext uri="{BB962C8B-B14F-4D97-AF65-F5344CB8AC3E}">
        <p14:creationId xmlns:p14="http://schemas.microsoft.com/office/powerpoint/2010/main" val="101312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8599" y="4133850"/>
            <a:ext cx="8610600" cy="1752600"/>
          </a:xfrm>
        </p:spPr>
        <p:txBody>
          <a:bodyPr>
            <a:noAutofit/>
          </a:bodyPr>
          <a:lstStyle/>
          <a:p>
            <a:r>
              <a:rPr kumimoji="1" lang="en-US" altLang="ja-JP" sz="2400" b="1" dirty="0" smtClean="0">
                <a:solidFill>
                  <a:schemeClr val="tx1"/>
                </a:solidFill>
                <a:latin typeface="Arial   "/>
              </a:rPr>
              <a:t>Yoshifumi TOKUSHIGE</a:t>
            </a:r>
          </a:p>
          <a:p>
            <a:r>
              <a:rPr kumimoji="1" lang="en-US" altLang="ja-JP" sz="2400" b="1" dirty="0" smtClean="0">
                <a:solidFill>
                  <a:schemeClr val="tx1"/>
                </a:solidFill>
                <a:latin typeface="Arial   "/>
              </a:rPr>
              <a:t>Japan International Cooperation Agency (JICA)</a:t>
            </a:r>
          </a:p>
          <a:p>
            <a:r>
              <a:rPr kumimoji="1" lang="en-US" altLang="ja-JP" sz="2400" b="1" dirty="0" smtClean="0">
                <a:solidFill>
                  <a:schemeClr val="tx1"/>
                </a:solidFill>
                <a:latin typeface="Arial   "/>
              </a:rPr>
              <a:t>Myanmar Office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5" t="15973" r="11290" b="7155"/>
          <a:stretch>
            <a:fillRect/>
          </a:stretch>
        </p:blipFill>
        <p:spPr bwMode="auto">
          <a:xfrm>
            <a:off x="3657599" y="1219200"/>
            <a:ext cx="17526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38111" y="2990850"/>
            <a:ext cx="8791575" cy="5847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28" tIns="45714" rIns="91428" bIns="45714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200" b="1" dirty="0" smtClean="0">
                <a:latin typeface="Arial" pitchFamily="34" charset="0"/>
                <a:cs typeface="Arial" pitchFamily="34" charset="0"/>
              </a:rPr>
              <a:t>Thank you very much!</a:t>
            </a:r>
          </a:p>
        </p:txBody>
      </p:sp>
    </p:spTree>
    <p:extLst>
      <p:ext uri="{BB962C8B-B14F-4D97-AF65-F5344CB8AC3E}">
        <p14:creationId xmlns:p14="http://schemas.microsoft.com/office/powerpoint/2010/main" val="322147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85800" y="159615"/>
            <a:ext cx="7620000" cy="4616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28" tIns="45714" rIns="91428" bIns="45714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b="1" dirty="0" smtClean="0">
                <a:latin typeface="Arial" pitchFamily="34" charset="0"/>
                <a:cs typeface="Arial" pitchFamily="34" charset="0"/>
              </a:rPr>
              <a:t>JICA’s Support for Electric Power Sector</a:t>
            </a:r>
            <a:endParaRPr lang="ja-JP" alt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英シンボルカラー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59" t="32664"/>
          <a:stretch>
            <a:fillRect/>
          </a:stretch>
        </p:blipFill>
        <p:spPr bwMode="auto">
          <a:xfrm>
            <a:off x="8370888" y="-36513"/>
            <a:ext cx="7921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8503" y="761977"/>
            <a:ext cx="9045894" cy="6063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lvl="0" eaLnBrk="1" hangingPunct="1"/>
            <a:endParaRPr lang="en-US" altLang="ja-JP" sz="2000" b="1" dirty="0">
              <a:latin typeface="+mn-lt"/>
            </a:endParaRPr>
          </a:p>
          <a:p>
            <a:pPr marL="457200" indent="-457200" eaLnBrk="1" hangingPunct="1">
              <a:buFont typeface="+mj-lt"/>
              <a:buAutoNum type="arabicPeriod"/>
            </a:pPr>
            <a:r>
              <a:rPr lang="en-US" altLang="ja-JP" sz="1600" b="1" dirty="0" smtClean="0">
                <a:latin typeface="+mn-lt"/>
              </a:rPr>
              <a:t>Sector Planning</a:t>
            </a:r>
          </a:p>
          <a:p>
            <a:pPr marL="1085850" lvl="1" indent="-342900" eaLnBrk="1" hangingPunct="1">
              <a:buFont typeface="Wingdings" pitchFamily="2" charset="2"/>
              <a:buChar char="q"/>
            </a:pPr>
            <a:r>
              <a:rPr lang="en-US" altLang="ja-JP" sz="1600" b="1" dirty="0" smtClean="0">
                <a:latin typeface="+mn-lt"/>
              </a:rPr>
              <a:t>National Electricity Master Plan (Technical Cooperation completed)</a:t>
            </a:r>
          </a:p>
          <a:p>
            <a:pPr marL="1085850" lvl="1" indent="-342900" eaLnBrk="1" hangingPunct="1">
              <a:buFont typeface="Wingdings" pitchFamily="2" charset="2"/>
              <a:buChar char="q"/>
            </a:pPr>
            <a:r>
              <a:rPr lang="en-US" altLang="ja-JP" sz="1600" b="1" dirty="0" smtClean="0">
                <a:latin typeface="+mn-lt"/>
              </a:rPr>
              <a:t>Follow-up Assistance of NEMP for generation and transmission planning (Technical Cooperation planned)</a:t>
            </a:r>
          </a:p>
          <a:p>
            <a:pPr lvl="1" indent="0" eaLnBrk="1" hangingPunct="1"/>
            <a:endParaRPr lang="en-US" altLang="ja-JP" sz="1600" b="1" dirty="0" smtClean="0">
              <a:latin typeface="+mn-lt"/>
            </a:endParaRPr>
          </a:p>
          <a:p>
            <a:pPr marL="457200" indent="-457200" eaLnBrk="1" hangingPunct="1">
              <a:buFont typeface="+mj-lt"/>
              <a:buAutoNum type="arabicPeriod"/>
            </a:pPr>
            <a:r>
              <a:rPr lang="en-US" altLang="ja-JP" sz="1600" b="1" dirty="0" smtClean="0">
                <a:latin typeface="+mn-lt"/>
              </a:rPr>
              <a:t>Power Generation</a:t>
            </a:r>
          </a:p>
          <a:p>
            <a:pPr marL="1085850" lvl="1" indent="-342900" eaLnBrk="1" hangingPunct="1">
              <a:buFont typeface="Wingdings" pitchFamily="2" charset="2"/>
              <a:buChar char="q"/>
            </a:pPr>
            <a:r>
              <a:rPr lang="en-US" altLang="ja-JP" sz="1600" b="1" dirty="0" smtClean="0">
                <a:latin typeface="+mn-lt"/>
              </a:rPr>
              <a:t>Urgent Rehabilitation and Upgrade in Yangon ($140M Loan signed)</a:t>
            </a:r>
          </a:p>
          <a:p>
            <a:pPr marL="1085850" lvl="1" indent="-342900" eaLnBrk="1" hangingPunct="1">
              <a:buFont typeface="Wingdings" pitchFamily="2" charset="2"/>
              <a:buChar char="q"/>
            </a:pPr>
            <a:r>
              <a:rPr lang="en-US" altLang="ja-JP" sz="1600" b="1" dirty="0" smtClean="0">
                <a:latin typeface="+mn-lt"/>
              </a:rPr>
              <a:t>Infrastructure Development in </a:t>
            </a:r>
            <a:r>
              <a:rPr lang="en-US" altLang="ja-JP" sz="1600" b="1" dirty="0" err="1" smtClean="0">
                <a:latin typeface="+mn-lt"/>
              </a:rPr>
              <a:t>Thilawa</a:t>
            </a:r>
            <a:r>
              <a:rPr lang="en-US" altLang="ja-JP" sz="1600" b="1" dirty="0" smtClean="0">
                <a:latin typeface="+mn-lt"/>
              </a:rPr>
              <a:t> ($100M Loan signed)</a:t>
            </a:r>
          </a:p>
          <a:p>
            <a:pPr marL="1085850" lvl="1" indent="-342900" eaLnBrk="1" hangingPunct="1">
              <a:buFont typeface="Wingdings" pitchFamily="2" charset="2"/>
              <a:buChar char="q"/>
            </a:pPr>
            <a:r>
              <a:rPr lang="en-US" altLang="ja-JP" sz="1600" b="1" dirty="0" err="1" smtClean="0">
                <a:latin typeface="+mn-lt"/>
              </a:rPr>
              <a:t>Baluchaung</a:t>
            </a:r>
            <a:r>
              <a:rPr lang="en-US" altLang="ja-JP" sz="1600" b="1" dirty="0" smtClean="0">
                <a:latin typeface="+mn-lt"/>
              </a:rPr>
              <a:t> No.2 Hydropower ($70M Grant signed)</a:t>
            </a:r>
          </a:p>
          <a:p>
            <a:pPr lvl="1" indent="0" eaLnBrk="1" hangingPunct="1"/>
            <a:endParaRPr lang="en-US" altLang="ja-JP" sz="1600" b="1" dirty="0" smtClean="0">
              <a:latin typeface="+mn-lt"/>
            </a:endParaRPr>
          </a:p>
          <a:p>
            <a:pPr marL="457200" indent="-457200" eaLnBrk="1" hangingPunct="1">
              <a:buFont typeface="+mj-lt"/>
              <a:buAutoNum type="arabicPeriod"/>
            </a:pPr>
            <a:r>
              <a:rPr lang="en-US" altLang="ja-JP" sz="1600" b="1" dirty="0" smtClean="0">
                <a:latin typeface="+mn-lt"/>
              </a:rPr>
              <a:t>Power Transmission</a:t>
            </a:r>
          </a:p>
          <a:p>
            <a:pPr marL="1085850" lvl="1" indent="-342900" eaLnBrk="1" hangingPunct="1">
              <a:buFont typeface="Wingdings" pitchFamily="2" charset="2"/>
              <a:buChar char="q"/>
            </a:pPr>
            <a:r>
              <a:rPr lang="en-US" altLang="ja-JP" sz="1600" b="1" dirty="0" smtClean="0">
                <a:latin typeface="+mn-lt"/>
              </a:rPr>
              <a:t>National Power Network Development 500kV Phase I ($250M Loan pledged)</a:t>
            </a:r>
          </a:p>
          <a:p>
            <a:pPr marL="1085850" lvl="1" indent="-342900" eaLnBrk="1" hangingPunct="1">
              <a:buFont typeface="Wingdings" pitchFamily="2" charset="2"/>
              <a:buChar char="q"/>
            </a:pPr>
            <a:r>
              <a:rPr lang="en-US" altLang="ja-JP" sz="1600" b="1" dirty="0">
                <a:latin typeface="+mn-lt"/>
              </a:rPr>
              <a:t>National Power Network Development </a:t>
            </a:r>
            <a:r>
              <a:rPr lang="en-US" altLang="ja-JP" sz="1600" b="1" dirty="0" smtClean="0">
                <a:latin typeface="+mn-lt"/>
              </a:rPr>
              <a:t>500kV Phase II </a:t>
            </a:r>
            <a:r>
              <a:rPr lang="en-US" altLang="ja-JP" sz="1600" b="1" dirty="0">
                <a:latin typeface="+mn-lt"/>
              </a:rPr>
              <a:t>(Loan </a:t>
            </a:r>
            <a:r>
              <a:rPr lang="en-US" altLang="ja-JP" sz="1600" b="1" dirty="0" smtClean="0">
                <a:latin typeface="+mn-lt"/>
              </a:rPr>
              <a:t>under study)</a:t>
            </a:r>
          </a:p>
          <a:p>
            <a:pPr lvl="1" indent="0" eaLnBrk="1" hangingPunct="1"/>
            <a:endParaRPr lang="en-US" altLang="ja-JP" sz="1600" b="1" dirty="0" smtClean="0">
              <a:latin typeface="+mn-lt"/>
            </a:endParaRPr>
          </a:p>
          <a:p>
            <a:pPr marL="457200" indent="-457200" eaLnBrk="1" hangingPunct="1">
              <a:buFont typeface="+mj-lt"/>
              <a:buAutoNum type="arabicPeriod"/>
            </a:pPr>
            <a:r>
              <a:rPr lang="en-US" altLang="ja-JP" sz="1600" b="1" dirty="0" smtClean="0">
                <a:latin typeface="+mn-lt"/>
              </a:rPr>
              <a:t>Power Distribution and Electrification</a:t>
            </a:r>
          </a:p>
          <a:p>
            <a:pPr marL="1085850" lvl="1" indent="-342900" eaLnBrk="1" hangingPunct="1">
              <a:buFont typeface="Wingdings" pitchFamily="2" charset="2"/>
              <a:buChar char="q"/>
            </a:pPr>
            <a:r>
              <a:rPr lang="en-US" altLang="ja-JP" sz="1600" b="1" dirty="0" smtClean="0">
                <a:latin typeface="+mn-lt"/>
              </a:rPr>
              <a:t>Power Distribution Improvement in Yangon ($60M Loan pledged)</a:t>
            </a:r>
          </a:p>
          <a:p>
            <a:pPr marL="1085850" lvl="1" indent="-342900" eaLnBrk="1" hangingPunct="1">
              <a:buFont typeface="Wingdings" pitchFamily="2" charset="2"/>
              <a:buChar char="q"/>
            </a:pPr>
            <a:r>
              <a:rPr lang="en-US" altLang="ja-JP" sz="1600" b="1" dirty="0" smtClean="0">
                <a:latin typeface="+mn-lt"/>
              </a:rPr>
              <a:t>Power Distribution Improvement in Major Cities (Loan under study)</a:t>
            </a:r>
          </a:p>
          <a:p>
            <a:pPr marL="1085850" lvl="1" indent="-342900" eaLnBrk="1" hangingPunct="1">
              <a:buFont typeface="Wingdings" pitchFamily="2" charset="2"/>
              <a:buChar char="q"/>
            </a:pPr>
            <a:r>
              <a:rPr lang="en-US" altLang="ja-JP" sz="1600" b="1" dirty="0" smtClean="0">
                <a:latin typeface="+mn-lt"/>
              </a:rPr>
              <a:t>Rural power </a:t>
            </a:r>
            <a:r>
              <a:rPr lang="en-US" altLang="ja-JP" sz="1600" b="1" dirty="0">
                <a:latin typeface="+mn-lt"/>
              </a:rPr>
              <a:t>i</a:t>
            </a:r>
            <a:r>
              <a:rPr lang="en-US" altLang="ja-JP" sz="1600" b="1" dirty="0" smtClean="0">
                <a:latin typeface="+mn-lt"/>
              </a:rPr>
              <a:t>nfrastructure </a:t>
            </a:r>
            <a:r>
              <a:rPr lang="en-US" altLang="ja-JP" sz="1600" b="1" dirty="0">
                <a:latin typeface="+mn-lt"/>
              </a:rPr>
              <a:t>d</a:t>
            </a:r>
            <a:r>
              <a:rPr lang="en-US" altLang="ja-JP" sz="1600" b="1" dirty="0" smtClean="0">
                <a:latin typeface="+mn-lt"/>
              </a:rPr>
              <a:t>evelopment Phase I ($50M Loan signed)</a:t>
            </a:r>
          </a:p>
          <a:p>
            <a:pPr marL="1085850" lvl="1" indent="-342900" eaLnBrk="1" hangingPunct="1">
              <a:buFont typeface="Wingdings" pitchFamily="2" charset="2"/>
              <a:buChar char="q"/>
            </a:pPr>
            <a:r>
              <a:rPr lang="en-US" altLang="ja-JP" sz="1600" b="1" dirty="0">
                <a:latin typeface="+mn-lt"/>
              </a:rPr>
              <a:t>Rural power infrastructure development</a:t>
            </a:r>
            <a:r>
              <a:rPr lang="en-US" altLang="ja-JP" sz="1600" b="1" dirty="0" smtClean="0">
                <a:latin typeface="+mn-lt"/>
              </a:rPr>
              <a:t> </a:t>
            </a:r>
            <a:r>
              <a:rPr lang="en-US" altLang="ja-JP" sz="1600" b="1" dirty="0">
                <a:latin typeface="+mn-lt"/>
              </a:rPr>
              <a:t>Phase </a:t>
            </a:r>
            <a:r>
              <a:rPr lang="en-US" altLang="ja-JP" sz="1600" b="1" dirty="0" smtClean="0">
                <a:latin typeface="+mn-lt"/>
              </a:rPr>
              <a:t>II </a:t>
            </a:r>
            <a:r>
              <a:rPr lang="en-US" altLang="ja-JP" sz="1600" b="1" dirty="0">
                <a:latin typeface="+mn-lt"/>
              </a:rPr>
              <a:t>(Loan </a:t>
            </a:r>
            <a:r>
              <a:rPr lang="en-US" altLang="ja-JP" sz="1600" b="1" dirty="0" smtClean="0">
                <a:latin typeface="+mn-lt"/>
              </a:rPr>
              <a:t>under study)</a:t>
            </a:r>
          </a:p>
          <a:p>
            <a:pPr marL="1085850" lvl="1" indent="-342900" eaLnBrk="1" hangingPunct="1">
              <a:buFont typeface="Wingdings" pitchFamily="2" charset="2"/>
              <a:buChar char="q"/>
            </a:pPr>
            <a:r>
              <a:rPr lang="en-US" altLang="ja-JP" sz="1600" b="1" dirty="0" smtClean="0">
                <a:latin typeface="+mn-lt"/>
              </a:rPr>
              <a:t>Advisor for YESB (Being dispatched since 2012)</a:t>
            </a:r>
          </a:p>
          <a:p>
            <a:pPr marL="1085850" lvl="1" indent="-342900" eaLnBrk="1" hangingPunct="1">
              <a:buFont typeface="Wingdings" pitchFamily="2" charset="2"/>
              <a:buChar char="q"/>
            </a:pPr>
            <a:r>
              <a:rPr lang="en-US" altLang="ja-JP" sz="1600" b="1" dirty="0" smtClean="0">
                <a:latin typeface="+mn-lt"/>
              </a:rPr>
              <a:t>Capacity Development of Power Transmission and Distribution Engineers (Technical Cooperation planned)</a:t>
            </a:r>
          </a:p>
          <a:p>
            <a:pPr lvl="1" indent="0" algn="r" eaLnBrk="1" hangingPunct="1"/>
            <a:r>
              <a:rPr lang="en-US" altLang="ja-JP" sz="1600" b="1" dirty="0" smtClean="0">
                <a:latin typeface="+mn-lt"/>
              </a:rPr>
              <a:t>(Total Committed Investments: approx. $670M)</a:t>
            </a:r>
          </a:p>
        </p:txBody>
      </p:sp>
    </p:spTree>
    <p:extLst>
      <p:ext uri="{BB962C8B-B14F-4D97-AF65-F5344CB8AC3E}">
        <p14:creationId xmlns:p14="http://schemas.microsoft.com/office/powerpoint/2010/main" val="117889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85800" y="159615"/>
            <a:ext cx="7620000" cy="8309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28" tIns="45714" rIns="91428" bIns="45714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b="1" dirty="0" smtClean="0">
                <a:latin typeface="Arial" pitchFamily="34" charset="0"/>
                <a:cs typeface="Arial" pitchFamily="34" charset="0"/>
              </a:rPr>
              <a:t>JICA’s On-Going Support for Off-Grid Electrification</a:t>
            </a:r>
            <a:endParaRPr lang="ja-JP" alt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英シンボルカラー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59" t="32664"/>
          <a:stretch>
            <a:fillRect/>
          </a:stretch>
        </p:blipFill>
        <p:spPr bwMode="auto">
          <a:xfrm>
            <a:off x="8370888" y="-36513"/>
            <a:ext cx="7921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5801" y="1523999"/>
            <a:ext cx="7685088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b="1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b="1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b="1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b="1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b="1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514350" indent="-514350" eaLnBrk="1" hangingPunct="1">
              <a:buFont typeface="+mj-lt"/>
              <a:buAutoNum type="arabicPeriod"/>
            </a:pPr>
            <a:r>
              <a:rPr lang="en-US" altLang="ja-JP" sz="2800" u="none" dirty="0" smtClean="0">
                <a:latin typeface="Calibri" pitchFamily="34" charset="0"/>
              </a:rPr>
              <a:t>ODA Loan for rural </a:t>
            </a:r>
            <a:r>
              <a:rPr lang="en-US" altLang="ja-JP" sz="2800" u="none" dirty="0">
                <a:latin typeface="Calibri" pitchFamily="34" charset="0"/>
              </a:rPr>
              <a:t>power infrastructure </a:t>
            </a:r>
            <a:r>
              <a:rPr lang="en-US" altLang="ja-JP" sz="2800" u="none" dirty="0" smtClean="0">
                <a:latin typeface="Calibri" pitchFamily="34" charset="0"/>
              </a:rPr>
              <a:t>development</a:t>
            </a:r>
          </a:p>
          <a:p>
            <a:pPr marL="514350" indent="-514350" eaLnBrk="1" hangingPunct="1">
              <a:buFont typeface="+mj-lt"/>
              <a:buAutoNum type="arabicPeriod"/>
            </a:pPr>
            <a:endParaRPr lang="en-US" altLang="ja-JP" sz="2800" u="none" dirty="0" smtClean="0">
              <a:latin typeface="Calibri" pitchFamily="34" charset="0"/>
            </a:endParaRP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altLang="ja-JP" sz="2800" u="none" dirty="0" smtClean="0">
                <a:latin typeface="Calibri" pitchFamily="34" charset="0"/>
              </a:rPr>
              <a:t>Grassroots technical assistance for rural electrification </a:t>
            </a:r>
            <a:r>
              <a:rPr lang="en-US" altLang="ja-JP" sz="2800" u="none" dirty="0">
                <a:latin typeface="Calibri" pitchFamily="34" charset="0"/>
              </a:rPr>
              <a:t>and technology </a:t>
            </a:r>
            <a:r>
              <a:rPr lang="en-US" altLang="ja-JP" sz="2800" u="none" dirty="0" smtClean="0">
                <a:latin typeface="Calibri" pitchFamily="34" charset="0"/>
              </a:rPr>
              <a:t>transfer</a:t>
            </a:r>
          </a:p>
          <a:p>
            <a:pPr marL="514350" indent="-514350" eaLnBrk="1" hangingPunct="1">
              <a:buFont typeface="+mj-lt"/>
              <a:buAutoNum type="arabicPeriod"/>
            </a:pPr>
            <a:endParaRPr lang="en-US" altLang="ja-JP" sz="2800" u="none" dirty="0" smtClean="0">
              <a:latin typeface="Calibri" pitchFamily="34" charset="0"/>
            </a:endParaRP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altLang="ja-JP" sz="2800" u="none" dirty="0" smtClean="0">
                <a:latin typeface="Calibri" pitchFamily="34" charset="0"/>
              </a:rPr>
              <a:t>Assistance for studies </a:t>
            </a:r>
            <a:r>
              <a:rPr lang="en-US" altLang="ja-JP" sz="2800" u="none" dirty="0">
                <a:latin typeface="Calibri" pitchFamily="34" charset="0"/>
              </a:rPr>
              <a:t>by private </a:t>
            </a:r>
            <a:r>
              <a:rPr lang="en-US" altLang="ja-JP" sz="2800" u="none" dirty="0" smtClean="0">
                <a:latin typeface="Calibri" pitchFamily="34" charset="0"/>
              </a:rPr>
              <a:t>sector </a:t>
            </a:r>
            <a:r>
              <a:rPr lang="en-US" altLang="ja-JP" sz="2800" u="none" dirty="0">
                <a:latin typeface="Calibri" pitchFamily="34" charset="0"/>
              </a:rPr>
              <a:t>on o</a:t>
            </a:r>
            <a:r>
              <a:rPr lang="en-US" altLang="ja-JP" sz="2800" u="none" dirty="0" smtClean="0">
                <a:latin typeface="Calibri" pitchFamily="34" charset="0"/>
              </a:rPr>
              <a:t>ff-grid small scale hydro</a:t>
            </a:r>
            <a:endParaRPr lang="en-US" altLang="ja-JP" sz="2800" u="none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96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85800" y="159615"/>
            <a:ext cx="7620000" cy="8309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28" tIns="45714" rIns="91428" bIns="45714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b="1" dirty="0" smtClean="0">
                <a:latin typeface="Arial" pitchFamily="34" charset="0"/>
                <a:cs typeface="Arial" pitchFamily="34" charset="0"/>
              </a:rPr>
              <a:t>1. ODA Loan for Rural Power Infrastructure Development</a:t>
            </a:r>
            <a:endParaRPr lang="ja-JP" alt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英シンボルカラー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59" t="32664"/>
          <a:stretch>
            <a:fillRect/>
          </a:stretch>
        </p:blipFill>
        <p:spPr bwMode="auto">
          <a:xfrm>
            <a:off x="8370888" y="-36513"/>
            <a:ext cx="7921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正方形/長方形 6"/>
          <p:cNvSpPr>
            <a:spLocks noChangeArrowheads="1"/>
          </p:cNvSpPr>
          <p:nvPr/>
        </p:nvSpPr>
        <p:spPr bwMode="auto">
          <a:xfrm>
            <a:off x="457200" y="1053620"/>
            <a:ext cx="9129713" cy="5847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b="1" u="sng" dirty="0">
                <a:ea typeface="+mn-ea"/>
              </a:rPr>
              <a:t>Name of the Project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ea typeface="+mn-ea"/>
              </a:rPr>
              <a:t>Regional Development Project for Poverty Reduction (Phase I)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dirty="0">
                <a:ea typeface="+mn-ea"/>
              </a:rPr>
              <a:t>(Maximum 17 billion yen, L/A signed on 7</a:t>
            </a:r>
            <a:r>
              <a:rPr lang="en-US" altLang="ja-JP" sz="1200" baseline="30000" dirty="0">
                <a:ea typeface="+mn-ea"/>
              </a:rPr>
              <a:t>th</a:t>
            </a:r>
            <a:r>
              <a:rPr lang="en-US" altLang="ja-JP" sz="1200" dirty="0">
                <a:ea typeface="+mn-ea"/>
              </a:rPr>
              <a:t> June, 2013)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800" dirty="0"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b="1" u="sng" dirty="0">
                <a:ea typeface="+mn-ea"/>
              </a:rPr>
              <a:t>Purpose: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ea typeface="+mn-ea"/>
              </a:rPr>
              <a:t>To improve the living standards of people in regional areas by constructing and rehabilitating local infrastructures </a:t>
            </a:r>
            <a:r>
              <a:rPr lang="en-US" altLang="ja-JP" sz="1600" dirty="0" smtClean="0">
                <a:ea typeface="+mn-ea"/>
              </a:rPr>
              <a:t>that </a:t>
            </a:r>
            <a:r>
              <a:rPr lang="en-US" altLang="ja-JP" sz="1600" dirty="0">
                <a:ea typeface="+mn-ea"/>
              </a:rPr>
              <a:t>are urgently needed, thereby contributing to development and poverty </a:t>
            </a:r>
            <a:r>
              <a:rPr lang="en-US" altLang="ja-JP" sz="1600" dirty="0" smtClean="0">
                <a:ea typeface="+mn-ea"/>
              </a:rPr>
              <a:t>reductions. </a:t>
            </a:r>
            <a:endParaRPr lang="en-US" altLang="ja-JP" sz="1600" dirty="0"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800" dirty="0"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b="1" u="sng" dirty="0">
                <a:ea typeface="+mn-ea"/>
              </a:rPr>
              <a:t>Project Site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ea typeface="+mn-ea"/>
              </a:rPr>
              <a:t>Seven Regions and Seven States</a:t>
            </a:r>
            <a:r>
              <a:rPr lang="ja-JP" altLang="en-US" sz="1600" dirty="0">
                <a:ea typeface="+mn-ea"/>
              </a:rPr>
              <a:t> </a:t>
            </a:r>
            <a:r>
              <a:rPr lang="en-US" altLang="ja-JP" sz="1600" dirty="0">
                <a:ea typeface="+mn-ea"/>
              </a:rPr>
              <a:t>(nationwide)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800" dirty="0"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b="1" u="sng" dirty="0">
                <a:ea typeface="+mn-ea"/>
              </a:rPr>
              <a:t>Scope of the Project</a:t>
            </a:r>
            <a:endParaRPr lang="en-US" altLang="ja-JP" sz="1600" dirty="0"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ea typeface="+mn-ea"/>
              </a:rPr>
              <a:t>(1) Comprised by total of 79 sub-projects to rehabilitate and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ea typeface="+mn-ea"/>
              </a:rPr>
              <a:t>      expand the following local infrastructures: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sz="1400" dirty="0">
                <a:ea typeface="+mn-ea"/>
              </a:rPr>
              <a:t>Road and Bridge (21 sub-projects)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sz="1400" dirty="0">
                <a:ea typeface="+mn-ea"/>
              </a:rPr>
              <a:t>Electricity (28 sub-projects)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sz="1400" dirty="0">
                <a:ea typeface="+mn-ea"/>
              </a:rPr>
              <a:t>Water Supply (30 sub-projects)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ea typeface="+mn-ea"/>
              </a:rPr>
              <a:t>(2) Consulting Services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800" dirty="0"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b="1" u="sng" dirty="0">
                <a:ea typeface="+mn-ea"/>
              </a:rPr>
              <a:t>Executing Agency: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sz="1600" dirty="0">
                <a:ea typeface="+mn-ea"/>
              </a:rPr>
              <a:t>Ministry of National Planning and Economic Development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ea typeface="+mn-ea"/>
              </a:rPr>
              <a:t>     (Overall Executing Agency)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sz="1600" dirty="0">
                <a:ea typeface="+mn-ea"/>
              </a:rPr>
              <a:t>Ministry of Construction (Road and Bridge)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sz="1600" dirty="0">
                <a:ea typeface="+mn-ea"/>
              </a:rPr>
              <a:t>Ministry of Electric Power (Electricity)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sz="1600" dirty="0">
                <a:ea typeface="+mn-ea"/>
              </a:rPr>
              <a:t>Ministry of Livestock, Fisheries and Rural Development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ea typeface="+mn-ea"/>
              </a:rPr>
              <a:t>      (Water Supply)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258" y="2639573"/>
            <a:ext cx="3197225" cy="424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299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85800" y="159615"/>
            <a:ext cx="7620000" cy="8309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28" tIns="45714" rIns="91428" bIns="45714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b="1" dirty="0" smtClean="0">
                <a:latin typeface="Arial" pitchFamily="34" charset="0"/>
                <a:cs typeface="Arial" pitchFamily="34" charset="0"/>
              </a:rPr>
              <a:t>1. ODA Loan for Rural Power Infrastructure Development (Contd.)</a:t>
            </a:r>
            <a:endParaRPr lang="ja-JP" alt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英シンボルカラー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59" t="32664"/>
          <a:stretch>
            <a:fillRect/>
          </a:stretch>
        </p:blipFill>
        <p:spPr bwMode="auto">
          <a:xfrm>
            <a:off x="8370888" y="-36513"/>
            <a:ext cx="7921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457200" y="1295400"/>
            <a:ext cx="8153399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b="1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b="1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b="1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b="1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b="1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514350" indent="-514350" eaLnBrk="1" hangingPunct="1">
              <a:buAutoNum type="arabicPeriod"/>
            </a:pPr>
            <a:r>
              <a:rPr lang="en-US" altLang="ja-JP" sz="2400" u="none" dirty="0" smtClean="0">
                <a:latin typeface="Calibri" pitchFamily="34" charset="0"/>
              </a:rPr>
              <a:t>Main Features in Electric Power Sector under the Regional Development Project</a:t>
            </a:r>
          </a:p>
          <a:p>
            <a:pPr marL="514350" indent="-514350" eaLnBrk="1" hangingPunct="1">
              <a:buAutoNum type="arabicParenBoth"/>
            </a:pPr>
            <a:r>
              <a:rPr lang="en-US" altLang="ja-JP" sz="2400" u="none" dirty="0" smtClean="0">
                <a:latin typeface="Calibri" pitchFamily="34" charset="0"/>
              </a:rPr>
              <a:t>Extension of transmission/distribution line (66kV, 33kV, 11kV, 400V)</a:t>
            </a:r>
          </a:p>
          <a:p>
            <a:pPr marL="514350" indent="-514350" eaLnBrk="1" hangingPunct="1">
              <a:buAutoNum type="arabicParenBoth"/>
            </a:pPr>
            <a:r>
              <a:rPr lang="en-US" altLang="ja-JP" sz="2400" u="none" dirty="0" smtClean="0">
                <a:latin typeface="Calibri" pitchFamily="34" charset="0"/>
              </a:rPr>
              <a:t>Rehabilitation of substations  and replacement of transformer</a:t>
            </a:r>
          </a:p>
          <a:p>
            <a:pPr marL="514350" indent="-514350" eaLnBrk="1" hangingPunct="1">
              <a:buAutoNum type="arabicParenBoth"/>
            </a:pPr>
            <a:r>
              <a:rPr lang="en-US" altLang="ja-JP" sz="2400" u="none" dirty="0" smtClean="0">
                <a:latin typeface="Calibri" pitchFamily="34" charset="0"/>
              </a:rPr>
              <a:t>Replacement/installment of diesel generator of 128 number (25kV ~ 500kV) including extension of mini-grid (400V)</a:t>
            </a:r>
          </a:p>
          <a:p>
            <a:pPr eaLnBrk="1" hangingPunct="1"/>
            <a:endParaRPr lang="en-US" altLang="ja-JP" sz="2400" u="none" dirty="0" smtClean="0">
              <a:latin typeface="Calibri" pitchFamily="34" charset="0"/>
            </a:endParaRPr>
          </a:p>
          <a:p>
            <a:pPr marL="514350" indent="-514350" eaLnBrk="1" hangingPunct="1">
              <a:buAutoNum type="arabicPeriod" startAt="2"/>
            </a:pPr>
            <a:r>
              <a:rPr lang="en-US" altLang="ja-JP" sz="2400" u="none" dirty="0" smtClean="0">
                <a:latin typeface="Calibri" pitchFamily="34" charset="0"/>
              </a:rPr>
              <a:t>Preparation of Phase II</a:t>
            </a:r>
          </a:p>
          <a:p>
            <a:pPr marL="514350" indent="-514350" eaLnBrk="1" hangingPunct="1">
              <a:buFont typeface="Wingdings" pitchFamily="2" charset="2"/>
              <a:buChar char="ü"/>
            </a:pPr>
            <a:r>
              <a:rPr lang="en-US" altLang="ja-JP" sz="2400" u="none" dirty="0" smtClean="0">
                <a:latin typeface="Calibri" pitchFamily="34" charset="0"/>
              </a:rPr>
              <a:t>Feasibility Study for Phase II will be started in FY 2015</a:t>
            </a:r>
          </a:p>
          <a:p>
            <a:pPr marL="514350" indent="-514350" eaLnBrk="1" hangingPunct="1">
              <a:buFont typeface="Wingdings" pitchFamily="2" charset="2"/>
              <a:buChar char="ü"/>
            </a:pPr>
            <a:r>
              <a:rPr lang="en-US" altLang="ja-JP" sz="2400" u="none" dirty="0" smtClean="0">
                <a:latin typeface="Calibri" pitchFamily="34" charset="0"/>
              </a:rPr>
              <a:t>NEP will be taken into account in </a:t>
            </a:r>
            <a:r>
              <a:rPr lang="en-US" altLang="ja-JP" sz="2400" u="none" smtClean="0">
                <a:latin typeface="Calibri" pitchFamily="34" charset="0"/>
              </a:rPr>
              <a:t>the study</a:t>
            </a:r>
            <a:endParaRPr lang="en-US" altLang="ja-JP" sz="2400" u="none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38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Project Name: Electrification of non-electricity areas and technology transfer in Yangon Region</a:t>
            </a:r>
          </a:p>
          <a:p>
            <a:r>
              <a:rPr lang="en-US" dirty="0" smtClean="0"/>
              <a:t>Project Period: Dec 2014 ~ Dec 2016</a:t>
            </a:r>
          </a:p>
          <a:p>
            <a:r>
              <a:rPr lang="en-US" dirty="0" smtClean="0"/>
              <a:t>Target: 347 households in </a:t>
            </a:r>
            <a:r>
              <a:rPr lang="en-US" dirty="0" err="1" smtClean="0"/>
              <a:t>Myay</a:t>
            </a:r>
            <a:r>
              <a:rPr lang="en-US" dirty="0" smtClean="0"/>
              <a:t> </a:t>
            </a:r>
            <a:r>
              <a:rPr lang="en-US" dirty="0" err="1" smtClean="0"/>
              <a:t>Taing</a:t>
            </a:r>
            <a:r>
              <a:rPr lang="en-US" dirty="0" smtClean="0"/>
              <a:t> village and </a:t>
            </a:r>
            <a:r>
              <a:rPr lang="en-US" dirty="0" err="1" smtClean="0"/>
              <a:t>Ahta</a:t>
            </a:r>
            <a:r>
              <a:rPr lang="en-US" dirty="0" smtClean="0"/>
              <a:t> </a:t>
            </a:r>
            <a:r>
              <a:rPr lang="en-US" dirty="0" err="1" smtClean="0"/>
              <a:t>Yaung</a:t>
            </a:r>
            <a:r>
              <a:rPr lang="en-US" dirty="0" smtClean="0"/>
              <a:t> village</a:t>
            </a:r>
            <a:r>
              <a:rPr lang="en-US" dirty="0"/>
              <a:t>, </a:t>
            </a:r>
            <a:r>
              <a:rPr lang="en-US" dirty="0" err="1" smtClean="0"/>
              <a:t>Taikkyi</a:t>
            </a:r>
            <a:r>
              <a:rPr lang="en-US" dirty="0" smtClean="0"/>
              <a:t> Township, Yangon</a:t>
            </a:r>
          </a:p>
          <a:p>
            <a:r>
              <a:rPr lang="en-US" dirty="0" smtClean="0"/>
              <a:t>Executing Agency: DRD, </a:t>
            </a:r>
            <a:r>
              <a:rPr lang="en-US" dirty="0" err="1" smtClean="0"/>
              <a:t>MoLFRD</a:t>
            </a:r>
            <a:endParaRPr lang="en-US" dirty="0" smtClean="0"/>
          </a:p>
          <a:p>
            <a:r>
              <a:rPr lang="en-US" dirty="0" smtClean="0"/>
              <a:t>Scope of the Project</a:t>
            </a:r>
          </a:p>
          <a:p>
            <a:pPr lvl="1"/>
            <a:r>
              <a:rPr lang="en-US" dirty="0" smtClean="0"/>
              <a:t>Technical transfer for villagers on solar panel</a:t>
            </a:r>
          </a:p>
          <a:p>
            <a:pPr lvl="1"/>
            <a:r>
              <a:rPr lang="en-US" dirty="0" smtClean="0"/>
              <a:t>Pilot electrification project by solar </a:t>
            </a:r>
            <a:r>
              <a:rPr lang="en-US" dirty="0"/>
              <a:t>p</a:t>
            </a:r>
            <a:r>
              <a:rPr lang="en-US" dirty="0" smtClean="0"/>
              <a:t>anel</a:t>
            </a:r>
          </a:p>
          <a:p>
            <a:pPr lvl="1"/>
            <a:r>
              <a:rPr lang="en-US" dirty="0" smtClean="0"/>
              <a:t>Capacity development of technical engineers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5800" y="159615"/>
            <a:ext cx="7620000" cy="4616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28" tIns="45714" rIns="91428" bIns="45714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b="1" dirty="0" smtClean="0">
                <a:latin typeface="Arial" pitchFamily="34" charset="0"/>
                <a:cs typeface="Arial" pitchFamily="34" charset="0"/>
              </a:rPr>
              <a:t>2. Technical Assistance for Off-Grid Electrification</a:t>
            </a:r>
            <a:endParaRPr lang="ja-JP" alt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英シンボルカラー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59" t="32664"/>
          <a:stretch>
            <a:fillRect/>
          </a:stretch>
        </p:blipFill>
        <p:spPr bwMode="auto">
          <a:xfrm>
            <a:off x="8370888" y="-36513"/>
            <a:ext cx="7921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876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2286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Studies by Japan’s private firms which have technical expertise and advantages in small scale hydro with small flow and low drop</a:t>
            </a:r>
          </a:p>
          <a:p>
            <a:r>
              <a:rPr lang="en-US" dirty="0" smtClean="0"/>
              <a:t>Joint Venture between Japan and Myanmar private firms will be established by the end of 2015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5800" y="159615"/>
            <a:ext cx="7620000" cy="8309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28" tIns="45714" rIns="91428" bIns="45714">
            <a:spAutoFit/>
          </a:bodyPr>
          <a:lstStyle/>
          <a:p>
            <a:pPr>
              <a:defRPr/>
            </a:pPr>
            <a:r>
              <a:rPr lang="en-US" altLang="ja-JP" sz="2400" b="1" dirty="0" smtClean="0">
                <a:latin typeface="Arial" pitchFamily="34" charset="0"/>
                <a:cs typeface="Arial" pitchFamily="34" charset="0"/>
              </a:rPr>
              <a:t>3. Assistance </a:t>
            </a:r>
            <a:r>
              <a:rPr lang="en-US" altLang="ja-JP" sz="2400" b="1" dirty="0">
                <a:latin typeface="Arial" pitchFamily="34" charset="0"/>
                <a:cs typeface="Arial" pitchFamily="34" charset="0"/>
              </a:rPr>
              <a:t>for S</a:t>
            </a:r>
            <a:r>
              <a:rPr lang="en-US" altLang="ja-JP" sz="2400" b="1" dirty="0" smtClean="0">
                <a:latin typeface="Arial" pitchFamily="34" charset="0"/>
                <a:cs typeface="Arial" pitchFamily="34" charset="0"/>
              </a:rPr>
              <a:t>tudies </a:t>
            </a:r>
            <a:r>
              <a:rPr lang="en-US" altLang="ja-JP" sz="2400" b="1" dirty="0">
                <a:latin typeface="Arial" pitchFamily="34" charset="0"/>
                <a:cs typeface="Arial" pitchFamily="34" charset="0"/>
              </a:rPr>
              <a:t>by </a:t>
            </a:r>
            <a:r>
              <a:rPr lang="en-US" altLang="ja-JP" sz="2400" b="1" dirty="0" smtClean="0">
                <a:latin typeface="Arial" pitchFamily="34" charset="0"/>
                <a:cs typeface="Arial" pitchFamily="34" charset="0"/>
              </a:rPr>
              <a:t>Private </a:t>
            </a:r>
            <a:r>
              <a:rPr lang="en-US" altLang="ja-JP" sz="2400" b="1" dirty="0">
                <a:latin typeface="Arial" pitchFamily="34" charset="0"/>
                <a:cs typeface="Arial" pitchFamily="34" charset="0"/>
              </a:rPr>
              <a:t>S</a:t>
            </a:r>
            <a:r>
              <a:rPr lang="en-US" altLang="ja-JP" sz="2400" b="1" dirty="0" smtClean="0">
                <a:latin typeface="Arial" pitchFamily="34" charset="0"/>
                <a:cs typeface="Arial" pitchFamily="34" charset="0"/>
              </a:rPr>
              <a:t>ector on Off-grid Micro </a:t>
            </a:r>
            <a:r>
              <a:rPr lang="en-US" altLang="ja-JP" sz="2400" b="1" dirty="0">
                <a:latin typeface="Arial" pitchFamily="34" charset="0"/>
                <a:cs typeface="Arial" pitchFamily="34" charset="0"/>
              </a:rPr>
              <a:t>H</a:t>
            </a:r>
            <a:r>
              <a:rPr lang="en-US" altLang="ja-JP" sz="2400" b="1" dirty="0" smtClean="0">
                <a:latin typeface="Arial" pitchFamily="34" charset="0"/>
                <a:cs typeface="Arial" pitchFamily="34" charset="0"/>
              </a:rPr>
              <a:t>ydro</a:t>
            </a:r>
            <a:endParaRPr lang="en-US" altLang="ja-JP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英シンボルカラー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59" t="32664"/>
          <a:stretch>
            <a:fillRect/>
          </a:stretch>
        </p:blipFill>
        <p:spPr bwMode="auto">
          <a:xfrm>
            <a:off x="8370888" y="-36513"/>
            <a:ext cx="7921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96" y="3749975"/>
            <a:ext cx="3181350" cy="2474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図 6" descr="CIMG307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454" y="3712461"/>
            <a:ext cx="3214175" cy="251189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テキスト ボックス 7"/>
          <p:cNvSpPr txBox="1"/>
          <p:nvPr/>
        </p:nvSpPr>
        <p:spPr>
          <a:xfrm>
            <a:off x="751448" y="6238632"/>
            <a:ext cx="3181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Micro Hydro 5kW ~ 50kW installed in Japan</a:t>
            </a:r>
            <a:endParaRPr 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526279" y="6238632"/>
            <a:ext cx="3181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Micro Hydro 1kW ~ 15kW installed in Japan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15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Coordination with grid extension plan</a:t>
            </a:r>
          </a:p>
          <a:p>
            <a:pPr lvl="1"/>
            <a:r>
              <a:rPr lang="en-US" dirty="0" smtClean="0"/>
              <a:t>Different information/plan between ESE </a:t>
            </a:r>
            <a:r>
              <a:rPr lang="en-US" dirty="0"/>
              <a:t>and DRD, MEPE and ESE, and union and local </a:t>
            </a:r>
            <a:r>
              <a:rPr lang="en-US" dirty="0" smtClean="0"/>
              <a:t>governments</a:t>
            </a:r>
          </a:p>
          <a:p>
            <a:pPr lvl="1"/>
            <a:r>
              <a:rPr lang="en-US" dirty="0" smtClean="0"/>
              <a:t>Villagers to reach grid shortly requesting off-grid electrification as well!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Other actors of off-grid electrification</a:t>
            </a:r>
          </a:p>
          <a:p>
            <a:pPr lvl="1"/>
            <a:r>
              <a:rPr lang="en-US" dirty="0" smtClean="0"/>
              <a:t>Some small-hydro facilities along with irrigation channels/reservoirs are managed by ID (</a:t>
            </a:r>
            <a:r>
              <a:rPr lang="en-US" dirty="0" err="1" smtClean="0"/>
              <a:t>MoAI</a:t>
            </a:r>
            <a:r>
              <a:rPr lang="en-US" dirty="0" smtClean="0"/>
              <a:t>); however</a:t>
            </a:r>
            <a:r>
              <a:rPr lang="en-US" dirty="0"/>
              <a:t>, </a:t>
            </a:r>
            <a:r>
              <a:rPr lang="en-US" dirty="0" smtClean="0"/>
              <a:t>ID’s role in off-grid </a:t>
            </a:r>
            <a:r>
              <a:rPr lang="en-US" smtClean="0"/>
              <a:t>electrification remains </a:t>
            </a:r>
            <a:r>
              <a:rPr lang="en-US" dirty="0" smtClean="0"/>
              <a:t>unclear</a:t>
            </a:r>
          </a:p>
          <a:p>
            <a:pPr lvl="1"/>
            <a:r>
              <a:rPr lang="en-US" dirty="0" smtClean="0"/>
              <a:t>More analysis needed for the role and responsibility of “village committees”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5800" y="159615"/>
            <a:ext cx="7620000" cy="8309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28" tIns="45714" rIns="91428" bIns="45714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b="1" dirty="0" smtClean="0">
                <a:latin typeface="Arial" pitchFamily="34" charset="0"/>
                <a:cs typeface="Arial" pitchFamily="34" charset="0"/>
              </a:rPr>
              <a:t>Lessons Learnt and Implications from Our Experience</a:t>
            </a:r>
            <a:endParaRPr lang="ja-JP" alt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英シンボルカラー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59" t="32664"/>
          <a:stretch>
            <a:fillRect/>
          </a:stretch>
        </p:blipFill>
        <p:spPr bwMode="auto">
          <a:xfrm>
            <a:off x="8370888" y="-36513"/>
            <a:ext cx="7921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056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Other actors of off-grid </a:t>
            </a:r>
            <a:r>
              <a:rPr lang="en-US" dirty="0" smtClean="0"/>
              <a:t>electrification (contd</a:t>
            </a:r>
            <a:r>
              <a:rPr lang="en-US" dirty="0"/>
              <a:t>.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Schedule Two of the constitution: </a:t>
            </a:r>
            <a:r>
              <a:rPr lang="en-US" i="1" dirty="0" smtClean="0"/>
              <a:t>Medium </a:t>
            </a:r>
            <a:r>
              <a:rPr lang="en-US" i="1" dirty="0"/>
              <a:t>and small scale electric power production and distribution </a:t>
            </a:r>
            <a:r>
              <a:rPr lang="en-US" i="1" dirty="0" smtClean="0"/>
              <a:t>that have </a:t>
            </a:r>
            <a:r>
              <a:rPr lang="en-US" i="1" dirty="0"/>
              <a:t>the right </a:t>
            </a:r>
            <a:r>
              <a:rPr lang="en-US" b="1" i="1" u="sng" dirty="0" smtClean="0"/>
              <a:t>to be managed by the Region or State not having any link with national power grid</a:t>
            </a:r>
            <a:r>
              <a:rPr lang="en-US" i="1" dirty="0" smtClean="0"/>
              <a:t>, </a:t>
            </a:r>
            <a:r>
              <a:rPr lang="en-US" i="1" dirty="0"/>
              <a:t>except large scale electric power </a:t>
            </a:r>
            <a:r>
              <a:rPr lang="en-US" i="1" dirty="0" smtClean="0"/>
              <a:t>production and </a:t>
            </a:r>
            <a:r>
              <a:rPr lang="en-US" i="1" dirty="0"/>
              <a:t>distribution having the right to be managed by the </a:t>
            </a:r>
            <a:r>
              <a:rPr lang="en-US" i="1" dirty="0" smtClean="0"/>
              <a:t>Union</a:t>
            </a:r>
          </a:p>
          <a:p>
            <a:pPr lvl="1"/>
            <a:endParaRPr lang="en-US" dirty="0"/>
          </a:p>
          <a:p>
            <a:r>
              <a:rPr lang="en-US" dirty="0" smtClean="0"/>
              <a:t>Financial Contribution of Beneficiaries (e.g. villagers)</a:t>
            </a:r>
          </a:p>
          <a:p>
            <a:pPr lvl="1"/>
            <a:r>
              <a:rPr lang="en-US" dirty="0" smtClean="0"/>
              <a:t>Universal tariff (e.g. 35Kyat/kWh)  or additional contribution to O&amp;M and/or capital cost (e.g. installment of diesel generator)</a:t>
            </a:r>
          </a:p>
          <a:p>
            <a:pPr lvl="1"/>
            <a:r>
              <a:rPr lang="en-US" dirty="0" smtClean="0"/>
              <a:t>Any financial assistance to beneficiaries in case of additional contribution (subsidies, loans)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5800" y="159615"/>
            <a:ext cx="7620000" cy="8309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28" tIns="45714" rIns="91428" bIns="45714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b="1" dirty="0" smtClean="0">
                <a:latin typeface="Arial" pitchFamily="34" charset="0"/>
                <a:cs typeface="Arial" pitchFamily="34" charset="0"/>
              </a:rPr>
              <a:t>Lessons Learnt and Implications from Our Experience (contd.)</a:t>
            </a:r>
            <a:endParaRPr lang="ja-JP" alt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英シンボルカラー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59" t="32664"/>
          <a:stretch>
            <a:fillRect/>
          </a:stretch>
        </p:blipFill>
        <p:spPr bwMode="auto">
          <a:xfrm>
            <a:off x="8370888" y="-36513"/>
            <a:ext cx="7921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022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829</Words>
  <Application>Microsoft Office PowerPoint</Application>
  <PresentationFormat>画面に合わせる (4:3)</PresentationFormat>
  <Paragraphs>104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Tokushige</dc:creator>
  <cp:lastModifiedBy>Tokushige</cp:lastModifiedBy>
  <cp:revision>88</cp:revision>
  <dcterms:created xsi:type="dcterms:W3CDTF">2015-01-26T02:04:54Z</dcterms:created>
  <dcterms:modified xsi:type="dcterms:W3CDTF">2015-01-28T12:52:37Z</dcterms:modified>
</cp:coreProperties>
</file>